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3" r:id="rId4"/>
    <p:sldId id="262" r:id="rId5"/>
    <p:sldId id="264" r:id="rId6"/>
    <p:sldId id="265" r:id="rId7"/>
    <p:sldId id="266" r:id="rId8"/>
    <p:sldId id="267" r:id="rId9"/>
    <p:sldId id="261"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59" autoAdjust="0"/>
    <p:restoredTop sz="94660"/>
  </p:normalViewPr>
  <p:slideViewPr>
    <p:cSldViewPr>
      <p:cViewPr varScale="1">
        <p:scale>
          <a:sx n="94" d="100"/>
          <a:sy n="94" d="100"/>
        </p:scale>
        <p:origin x="714"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A4A83CE-8B18-4ADF-9DC3-B378B84136B8}" type="datetimeFigureOut">
              <a:rPr lang="en-US" smtClean="0"/>
              <a:t>4/5/2024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ADBC1-1CC7-456A-946F-F0BE491CDAED}" type="slidenum">
              <a:rPr lang="en-US" smtClean="0"/>
              <a:t>‹#›</a:t>
            </a:fld>
            <a:endParaRPr lang="en-US"/>
          </a:p>
        </p:txBody>
      </p:sp>
    </p:spTree>
    <p:extLst>
      <p:ext uri="{BB962C8B-B14F-4D97-AF65-F5344CB8AC3E}">
        <p14:creationId xmlns:p14="http://schemas.microsoft.com/office/powerpoint/2010/main" val="3084632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4A83CE-8B18-4ADF-9DC3-B378B84136B8}" type="datetimeFigureOut">
              <a:rPr lang="en-US" smtClean="0"/>
              <a:t>4/5/2024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ADBC1-1CC7-456A-946F-F0BE491CDAED}" type="slidenum">
              <a:rPr lang="en-US" smtClean="0"/>
              <a:t>‹#›</a:t>
            </a:fld>
            <a:endParaRPr lang="en-US"/>
          </a:p>
        </p:txBody>
      </p:sp>
    </p:spTree>
    <p:extLst>
      <p:ext uri="{BB962C8B-B14F-4D97-AF65-F5344CB8AC3E}">
        <p14:creationId xmlns:p14="http://schemas.microsoft.com/office/powerpoint/2010/main" val="87577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4A83CE-8B18-4ADF-9DC3-B378B84136B8}" type="datetimeFigureOut">
              <a:rPr lang="en-US" smtClean="0"/>
              <a:t>4/5/2024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ADBC1-1CC7-456A-946F-F0BE491CDAED}" type="slidenum">
              <a:rPr lang="en-US" smtClean="0"/>
              <a:t>‹#›</a:t>
            </a:fld>
            <a:endParaRPr lang="en-US"/>
          </a:p>
        </p:txBody>
      </p:sp>
    </p:spTree>
    <p:extLst>
      <p:ext uri="{BB962C8B-B14F-4D97-AF65-F5344CB8AC3E}">
        <p14:creationId xmlns:p14="http://schemas.microsoft.com/office/powerpoint/2010/main" val="3753148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4A83CE-8B18-4ADF-9DC3-B378B84136B8}" type="datetimeFigureOut">
              <a:rPr lang="en-US" smtClean="0"/>
              <a:t>4/5/2024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ADBC1-1CC7-456A-946F-F0BE491CDAED}" type="slidenum">
              <a:rPr lang="en-US" smtClean="0"/>
              <a:t>‹#›</a:t>
            </a:fld>
            <a:endParaRPr lang="en-US"/>
          </a:p>
        </p:txBody>
      </p:sp>
    </p:spTree>
    <p:extLst>
      <p:ext uri="{BB962C8B-B14F-4D97-AF65-F5344CB8AC3E}">
        <p14:creationId xmlns:p14="http://schemas.microsoft.com/office/powerpoint/2010/main" val="243123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4A83CE-8B18-4ADF-9DC3-B378B84136B8}" type="datetimeFigureOut">
              <a:rPr lang="en-US" smtClean="0"/>
              <a:t>4/5/2024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ADBC1-1CC7-456A-946F-F0BE491CDAED}" type="slidenum">
              <a:rPr lang="en-US" smtClean="0"/>
              <a:t>‹#›</a:t>
            </a:fld>
            <a:endParaRPr lang="en-US"/>
          </a:p>
        </p:txBody>
      </p:sp>
    </p:spTree>
    <p:extLst>
      <p:ext uri="{BB962C8B-B14F-4D97-AF65-F5344CB8AC3E}">
        <p14:creationId xmlns:p14="http://schemas.microsoft.com/office/powerpoint/2010/main" val="2374018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A4A83CE-8B18-4ADF-9DC3-B378B84136B8}" type="datetimeFigureOut">
              <a:rPr lang="en-US" smtClean="0"/>
              <a:t>4/5/2024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ADBC1-1CC7-456A-946F-F0BE491CDAED}" type="slidenum">
              <a:rPr lang="en-US" smtClean="0"/>
              <a:t>‹#›</a:t>
            </a:fld>
            <a:endParaRPr lang="en-US"/>
          </a:p>
        </p:txBody>
      </p:sp>
    </p:spTree>
    <p:extLst>
      <p:ext uri="{BB962C8B-B14F-4D97-AF65-F5344CB8AC3E}">
        <p14:creationId xmlns:p14="http://schemas.microsoft.com/office/powerpoint/2010/main" val="650938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A4A83CE-8B18-4ADF-9DC3-B378B84136B8}" type="datetimeFigureOut">
              <a:rPr lang="en-US" smtClean="0"/>
              <a:t>4/5/2024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CADBC1-1CC7-456A-946F-F0BE491CDAED}" type="slidenum">
              <a:rPr lang="en-US" smtClean="0"/>
              <a:t>‹#›</a:t>
            </a:fld>
            <a:endParaRPr lang="en-US"/>
          </a:p>
        </p:txBody>
      </p:sp>
    </p:spTree>
    <p:extLst>
      <p:ext uri="{BB962C8B-B14F-4D97-AF65-F5344CB8AC3E}">
        <p14:creationId xmlns:p14="http://schemas.microsoft.com/office/powerpoint/2010/main" val="1818064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A4A83CE-8B18-4ADF-9DC3-B378B84136B8}" type="datetimeFigureOut">
              <a:rPr lang="en-US" smtClean="0"/>
              <a:t>4/5/2024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CADBC1-1CC7-456A-946F-F0BE491CDAED}" type="slidenum">
              <a:rPr lang="en-US" smtClean="0"/>
              <a:t>‹#›</a:t>
            </a:fld>
            <a:endParaRPr lang="en-US"/>
          </a:p>
        </p:txBody>
      </p:sp>
    </p:spTree>
    <p:extLst>
      <p:ext uri="{BB962C8B-B14F-4D97-AF65-F5344CB8AC3E}">
        <p14:creationId xmlns:p14="http://schemas.microsoft.com/office/powerpoint/2010/main" val="3409561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4A83CE-8B18-4ADF-9DC3-B378B84136B8}" type="datetimeFigureOut">
              <a:rPr lang="en-US" smtClean="0"/>
              <a:t>4/5/2024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CADBC1-1CC7-456A-946F-F0BE491CDAED}" type="slidenum">
              <a:rPr lang="en-US" smtClean="0"/>
              <a:t>‹#›</a:t>
            </a:fld>
            <a:endParaRPr lang="en-US"/>
          </a:p>
        </p:txBody>
      </p:sp>
    </p:spTree>
    <p:extLst>
      <p:ext uri="{BB962C8B-B14F-4D97-AF65-F5344CB8AC3E}">
        <p14:creationId xmlns:p14="http://schemas.microsoft.com/office/powerpoint/2010/main" val="2576908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A4A83CE-8B18-4ADF-9DC3-B378B84136B8}" type="datetimeFigureOut">
              <a:rPr lang="en-US" smtClean="0"/>
              <a:t>4/5/2024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ADBC1-1CC7-456A-946F-F0BE491CDAED}" type="slidenum">
              <a:rPr lang="en-US" smtClean="0"/>
              <a:t>‹#›</a:t>
            </a:fld>
            <a:endParaRPr lang="en-US"/>
          </a:p>
        </p:txBody>
      </p:sp>
    </p:spTree>
    <p:extLst>
      <p:ext uri="{BB962C8B-B14F-4D97-AF65-F5344CB8AC3E}">
        <p14:creationId xmlns:p14="http://schemas.microsoft.com/office/powerpoint/2010/main" val="266327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A4A83CE-8B18-4ADF-9DC3-B378B84136B8}" type="datetimeFigureOut">
              <a:rPr lang="en-US" smtClean="0"/>
              <a:t>4/5/2024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ADBC1-1CC7-456A-946F-F0BE491CDAED}" type="slidenum">
              <a:rPr lang="en-US" smtClean="0"/>
              <a:t>‹#›</a:t>
            </a:fld>
            <a:endParaRPr lang="en-US"/>
          </a:p>
        </p:txBody>
      </p:sp>
    </p:spTree>
    <p:extLst>
      <p:ext uri="{BB962C8B-B14F-4D97-AF65-F5344CB8AC3E}">
        <p14:creationId xmlns:p14="http://schemas.microsoft.com/office/powerpoint/2010/main" val="3247390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4A83CE-8B18-4ADF-9DC3-B378B84136B8}" type="datetimeFigureOut">
              <a:rPr lang="en-US" smtClean="0"/>
              <a:t>4/5/2024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CADBC1-1CC7-456A-946F-F0BE491CDAED}" type="slidenum">
              <a:rPr lang="en-US" smtClean="0"/>
              <a:t>‹#›</a:t>
            </a:fld>
            <a:endParaRPr lang="en-US"/>
          </a:p>
        </p:txBody>
      </p:sp>
    </p:spTree>
    <p:extLst>
      <p:ext uri="{BB962C8B-B14F-4D97-AF65-F5344CB8AC3E}">
        <p14:creationId xmlns:p14="http://schemas.microsoft.com/office/powerpoint/2010/main" val="31655073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0"/>
            <a:ext cx="7857978" cy="914400"/>
          </a:xfrm>
        </p:spPr>
        <p:txBody>
          <a:bodyPr>
            <a:normAutofit/>
          </a:bodyPr>
          <a:lstStyle/>
          <a:p>
            <a:r>
              <a:rPr lang="en-US" sz="5400" dirty="0">
                <a:latin typeface="Old English Text MT" pitchFamily="66" charset="0"/>
              </a:rPr>
              <a:t>Kappa Mu Epsilon</a:t>
            </a:r>
          </a:p>
        </p:txBody>
      </p:sp>
      <p:pic>
        <p:nvPicPr>
          <p:cNvPr id="1026" name="Picture 2" descr="\\evangel.edu\DFS\Staff\ToshD\My Documents\Kme\Graphics\Cres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4600" y="1390112"/>
            <a:ext cx="4171803" cy="50956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6715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0"/>
            <a:ext cx="7857978" cy="914400"/>
          </a:xfrm>
        </p:spPr>
        <p:txBody>
          <a:bodyPr>
            <a:normAutofit/>
          </a:bodyPr>
          <a:lstStyle/>
          <a:p>
            <a:r>
              <a:rPr lang="en-US" sz="5400" dirty="0">
                <a:latin typeface="Old English Text MT" pitchFamily="66" charset="0"/>
              </a:rPr>
              <a:t>Kappa Mu Epsilon</a:t>
            </a:r>
          </a:p>
        </p:txBody>
      </p:sp>
      <p:pic>
        <p:nvPicPr>
          <p:cNvPr id="1026" name="Picture 2" descr="\\evangel.edu\DFS\Staff\ToshD\My Documents\Kme\Graphics\Cres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4600" y="1390112"/>
            <a:ext cx="4171803" cy="50956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3050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0999"/>
            <a:ext cx="7772400" cy="838201"/>
          </a:xfrm>
        </p:spPr>
        <p:txBody>
          <a:bodyPr>
            <a:normAutofit/>
          </a:bodyPr>
          <a:lstStyle/>
          <a:p>
            <a:r>
              <a:rPr lang="en-US" sz="4800" dirty="0">
                <a:latin typeface="Times New Roman" pitchFamily="18" charset="0"/>
                <a:cs typeface="Times New Roman" pitchFamily="18" charset="0"/>
              </a:rPr>
              <a:t>History and Ideals</a:t>
            </a:r>
          </a:p>
        </p:txBody>
      </p:sp>
      <p:sp>
        <p:nvSpPr>
          <p:cNvPr id="3" name="Subtitle 2"/>
          <p:cNvSpPr>
            <a:spLocks noGrp="1"/>
          </p:cNvSpPr>
          <p:nvPr>
            <p:ph type="subTitle" idx="1"/>
          </p:nvPr>
        </p:nvSpPr>
        <p:spPr>
          <a:xfrm>
            <a:off x="228600" y="1371600"/>
            <a:ext cx="8686800" cy="5334000"/>
          </a:xfrm>
        </p:spPr>
        <p:txBody>
          <a:bodyPr>
            <a:noAutofit/>
          </a:bodyPr>
          <a:lstStyle/>
          <a:p>
            <a:pPr algn="l"/>
            <a:r>
              <a:rPr lang="en-US" dirty="0">
                <a:solidFill>
                  <a:schemeClr val="tx1"/>
                </a:solidFill>
                <a:latin typeface="Times New Roman" pitchFamily="18" charset="0"/>
                <a:cs typeface="Times New Roman" pitchFamily="18" charset="0"/>
              </a:rPr>
              <a:t>Kappa Mu Epsilon is a national organization founded in 1931 to promote the interest of mathematics among undergraduate students. We, the members, recognize the great service of mathematics in the development of civilization. Advancements continue to be made in the physical universe and in the sciences of human relationships by the application of mathematical knowledge. Mathematics as a pure science and art represents the height of intellectual endeavor.</a:t>
            </a:r>
          </a:p>
        </p:txBody>
      </p:sp>
    </p:spTree>
    <p:extLst>
      <p:ext uri="{BB962C8B-B14F-4D97-AF65-F5344CB8AC3E}">
        <p14:creationId xmlns:p14="http://schemas.microsoft.com/office/powerpoint/2010/main" val="518650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1"/>
            <a:ext cx="7772400" cy="914400"/>
          </a:xfrm>
        </p:spPr>
        <p:txBody>
          <a:bodyPr>
            <a:normAutofit/>
          </a:bodyPr>
          <a:lstStyle/>
          <a:p>
            <a:r>
              <a:rPr lang="en-US" sz="4800" dirty="0">
                <a:latin typeface="Times New Roman" pitchFamily="18" charset="0"/>
                <a:cs typeface="Times New Roman" pitchFamily="18" charset="0"/>
              </a:rPr>
              <a:t>History</a:t>
            </a:r>
            <a:r>
              <a:rPr lang="en-US" sz="4000" dirty="0">
                <a:latin typeface="Times New Roman" pitchFamily="18" charset="0"/>
                <a:cs typeface="Times New Roman" pitchFamily="18" charset="0"/>
              </a:rPr>
              <a:t> and Ideals</a:t>
            </a:r>
          </a:p>
        </p:txBody>
      </p:sp>
      <p:sp>
        <p:nvSpPr>
          <p:cNvPr id="3" name="Subtitle 2"/>
          <p:cNvSpPr>
            <a:spLocks noGrp="1"/>
          </p:cNvSpPr>
          <p:nvPr>
            <p:ph type="subTitle" idx="1"/>
          </p:nvPr>
        </p:nvSpPr>
        <p:spPr>
          <a:xfrm>
            <a:off x="381000" y="1295400"/>
            <a:ext cx="8305800" cy="5181600"/>
          </a:xfrm>
        </p:spPr>
        <p:txBody>
          <a:bodyPr>
            <a:noAutofit/>
          </a:bodyPr>
          <a:lstStyle/>
          <a:p>
            <a:pPr algn="l"/>
            <a:r>
              <a:rPr lang="en-US" sz="2800" dirty="0">
                <a:solidFill>
                  <a:schemeClr val="tx1"/>
                </a:solidFill>
                <a:latin typeface="Times New Roman" pitchFamily="18" charset="0"/>
                <a:cs typeface="Times New Roman" pitchFamily="18" charset="0"/>
              </a:rPr>
              <a:t>From the time of the Pythagoreans, mathematicians have derived inspiration and strength from working together. History records the activities of many scholarly societies devoted to mathematical research and discussion. Most of these groups have limited their memberships to students possessing advanced training in mathematics. Kappa Mu Epsilon, however, is a society for undergraduate students, as well as beginning graduate students and faculty, who have a strong commitment to mathematics. It is our belief that the advancement of mathematics depends upon individuals such as you who are being initiated here today.</a:t>
            </a:r>
          </a:p>
        </p:txBody>
      </p:sp>
    </p:spTree>
    <p:extLst>
      <p:ext uri="{BB962C8B-B14F-4D97-AF65-F5344CB8AC3E}">
        <p14:creationId xmlns:p14="http://schemas.microsoft.com/office/powerpoint/2010/main" val="61456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57201"/>
            <a:ext cx="7772400" cy="838199"/>
          </a:xfrm>
        </p:spPr>
        <p:txBody>
          <a:bodyPr>
            <a:normAutofit/>
          </a:bodyPr>
          <a:lstStyle/>
          <a:p>
            <a:r>
              <a:rPr lang="en-US" sz="4800" dirty="0">
                <a:latin typeface="Times New Roman" pitchFamily="18" charset="0"/>
                <a:cs typeface="Times New Roman" pitchFamily="18" charset="0"/>
              </a:rPr>
              <a:t>The Purposes of KME</a:t>
            </a:r>
          </a:p>
        </p:txBody>
      </p:sp>
      <p:sp>
        <p:nvSpPr>
          <p:cNvPr id="4" name="Subtitle 2"/>
          <p:cNvSpPr>
            <a:spLocks noGrp="1"/>
          </p:cNvSpPr>
          <p:nvPr>
            <p:ph type="subTitle" idx="1"/>
          </p:nvPr>
        </p:nvSpPr>
        <p:spPr>
          <a:xfrm>
            <a:off x="381000" y="1295400"/>
            <a:ext cx="8305800" cy="5181600"/>
          </a:xfrm>
        </p:spPr>
        <p:txBody>
          <a:bodyPr>
            <a:noAutofit/>
          </a:bodyPr>
          <a:lstStyle/>
          <a:p>
            <a:pPr algn="l"/>
            <a:r>
              <a:rPr lang="en-US" sz="2800" dirty="0">
                <a:solidFill>
                  <a:schemeClr val="tx1"/>
                </a:solidFill>
                <a:latin typeface="Times New Roman" pitchFamily="18" charset="0"/>
                <a:cs typeface="Times New Roman" pitchFamily="18" charset="0"/>
              </a:rPr>
              <a:t>All civilizations have depended upon mathematics. Philosophers and logicians have recognized and used its power to develop systems of logic and thought. In addition to the natural sciences, mathematics has had an impact on art, economics, political science, religion, and other social sciences. Mathematics also has aesthetic beauty; the geometer and applied mathematician study and appreciate the harmonious relationships which exist between mathematics and the world around us. Because those interested in other fields of knowledge have recognized its worth, mathematics is often called "The Queen of The Sciences."</a:t>
            </a:r>
          </a:p>
          <a:p>
            <a:r>
              <a:rPr lang="en-US" sz="2800" dirty="0"/>
              <a:t> </a:t>
            </a:r>
          </a:p>
        </p:txBody>
      </p:sp>
    </p:spTree>
    <p:extLst>
      <p:ext uri="{BB962C8B-B14F-4D97-AF65-F5344CB8AC3E}">
        <p14:creationId xmlns:p14="http://schemas.microsoft.com/office/powerpoint/2010/main" val="518650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57201"/>
            <a:ext cx="7772400" cy="838199"/>
          </a:xfrm>
        </p:spPr>
        <p:txBody>
          <a:bodyPr>
            <a:normAutofit/>
          </a:bodyPr>
          <a:lstStyle/>
          <a:p>
            <a:r>
              <a:rPr lang="en-US" sz="4800" dirty="0">
                <a:latin typeface="Times New Roman" pitchFamily="18" charset="0"/>
                <a:cs typeface="Times New Roman" pitchFamily="18" charset="0"/>
              </a:rPr>
              <a:t>The Purposes of KME</a:t>
            </a:r>
          </a:p>
        </p:txBody>
      </p:sp>
      <p:sp>
        <p:nvSpPr>
          <p:cNvPr id="4" name="Subtitle 2"/>
          <p:cNvSpPr>
            <a:spLocks noGrp="1"/>
          </p:cNvSpPr>
          <p:nvPr>
            <p:ph type="subTitle" idx="1"/>
          </p:nvPr>
        </p:nvSpPr>
        <p:spPr>
          <a:xfrm>
            <a:off x="381000" y="1295400"/>
            <a:ext cx="8305800" cy="5181600"/>
          </a:xfrm>
        </p:spPr>
        <p:txBody>
          <a:bodyPr>
            <a:noAutofit/>
          </a:bodyPr>
          <a:lstStyle/>
          <a:p>
            <a:pPr algn="l"/>
            <a:r>
              <a:rPr lang="en-US" sz="2800" dirty="0">
                <a:solidFill>
                  <a:schemeClr val="tx1"/>
                </a:solidFill>
                <a:latin typeface="Times New Roman" pitchFamily="18" charset="0"/>
                <a:cs typeface="Times New Roman" pitchFamily="18" charset="0"/>
              </a:rPr>
              <a:t>The primary purposes of being a member of Kappa Mu Epsilon include the following:</a:t>
            </a:r>
          </a:p>
          <a:p>
            <a:pPr marL="457200" indent="-457200" algn="l">
              <a:buFont typeface="Arial" panose="020B0604020202020204" pitchFamily="34" charset="0"/>
              <a:buChar char="•"/>
            </a:pPr>
            <a:r>
              <a:rPr lang="en-US" sz="2800" dirty="0">
                <a:solidFill>
                  <a:schemeClr val="tx1"/>
                </a:solidFill>
                <a:latin typeface="Times New Roman" pitchFamily="18" charset="0"/>
                <a:cs typeface="Times New Roman" pitchFamily="18" charset="0"/>
              </a:rPr>
              <a:t>to further interest in mathematics,</a:t>
            </a:r>
          </a:p>
          <a:p>
            <a:pPr marL="457200" indent="-457200" algn="l">
              <a:buFont typeface="Arial" panose="020B0604020202020204" pitchFamily="34" charset="0"/>
              <a:buChar char="•"/>
            </a:pPr>
            <a:r>
              <a:rPr lang="en-US" sz="2800" dirty="0">
                <a:solidFill>
                  <a:schemeClr val="tx1"/>
                </a:solidFill>
                <a:latin typeface="Times New Roman" pitchFamily="18" charset="0"/>
                <a:cs typeface="Times New Roman" pitchFamily="18" charset="0"/>
              </a:rPr>
              <a:t>to emphasize the role of mathematics in the development of civilization,</a:t>
            </a:r>
          </a:p>
          <a:p>
            <a:pPr marL="457200" indent="-457200" algn="l">
              <a:buFont typeface="Arial" panose="020B0604020202020204" pitchFamily="34" charset="0"/>
              <a:buChar char="•"/>
            </a:pPr>
            <a:r>
              <a:rPr lang="en-US" sz="2800" dirty="0">
                <a:solidFill>
                  <a:schemeClr val="tx1"/>
                </a:solidFill>
                <a:latin typeface="Times New Roman" pitchFamily="18" charset="0"/>
                <a:cs typeface="Times New Roman" pitchFamily="18" charset="0"/>
              </a:rPr>
              <a:t>to develop an appreciation of the power and the beauty of mathematics,</a:t>
            </a:r>
          </a:p>
          <a:p>
            <a:pPr marL="457200" indent="-457200" algn="l">
              <a:buFont typeface="Arial" panose="020B0604020202020204" pitchFamily="34" charset="0"/>
              <a:buChar char="•"/>
            </a:pPr>
            <a:r>
              <a:rPr lang="en-US" sz="2800" dirty="0">
                <a:solidFill>
                  <a:schemeClr val="tx1"/>
                </a:solidFill>
                <a:latin typeface="Times New Roman" pitchFamily="18" charset="0"/>
                <a:cs typeface="Times New Roman" pitchFamily="18" charset="0"/>
              </a:rPr>
              <a:t>to recognize the outstanding mathematical achievement of its members, and</a:t>
            </a:r>
          </a:p>
          <a:p>
            <a:pPr marL="457200" indent="-457200" algn="l">
              <a:buFont typeface="Arial" panose="020B0604020202020204" pitchFamily="34" charset="0"/>
              <a:buChar char="•"/>
            </a:pPr>
            <a:r>
              <a:rPr lang="en-US" sz="2800" dirty="0">
                <a:solidFill>
                  <a:schemeClr val="tx1"/>
                </a:solidFill>
                <a:latin typeface="Times New Roman" pitchFamily="18" charset="0"/>
                <a:cs typeface="Times New Roman" pitchFamily="18" charset="0"/>
              </a:rPr>
              <a:t>to familiarize members with the advancements being made in mathematics.</a:t>
            </a:r>
          </a:p>
        </p:txBody>
      </p:sp>
    </p:spTree>
    <p:extLst>
      <p:ext uri="{BB962C8B-B14F-4D97-AF65-F5344CB8AC3E}">
        <p14:creationId xmlns:p14="http://schemas.microsoft.com/office/powerpoint/2010/main" val="705893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57201"/>
            <a:ext cx="7772400" cy="838199"/>
          </a:xfrm>
        </p:spPr>
        <p:txBody>
          <a:bodyPr>
            <a:normAutofit/>
          </a:bodyPr>
          <a:lstStyle/>
          <a:p>
            <a:r>
              <a:rPr lang="en-US" sz="4800" dirty="0">
                <a:latin typeface="Times New Roman" pitchFamily="18" charset="0"/>
                <a:cs typeface="Times New Roman" pitchFamily="18" charset="0"/>
              </a:rPr>
              <a:t>The Purposes of KME</a:t>
            </a:r>
          </a:p>
        </p:txBody>
      </p:sp>
      <p:sp>
        <p:nvSpPr>
          <p:cNvPr id="4" name="Subtitle 2"/>
          <p:cNvSpPr>
            <a:spLocks noGrp="1"/>
          </p:cNvSpPr>
          <p:nvPr>
            <p:ph type="subTitle" idx="1"/>
          </p:nvPr>
        </p:nvSpPr>
        <p:spPr>
          <a:xfrm>
            <a:off x="381000" y="1295400"/>
            <a:ext cx="8305800" cy="5181600"/>
          </a:xfrm>
        </p:spPr>
        <p:txBody>
          <a:bodyPr>
            <a:noAutofit/>
          </a:bodyPr>
          <a:lstStyle/>
          <a:p>
            <a:pPr algn="l"/>
            <a:r>
              <a:rPr lang="en-US" sz="2800" dirty="0">
                <a:solidFill>
                  <a:schemeClr val="tx1"/>
                </a:solidFill>
                <a:latin typeface="Times New Roman" pitchFamily="18" charset="0"/>
                <a:cs typeface="Times New Roman" pitchFamily="18" charset="0"/>
              </a:rPr>
              <a:t>Furthermore, Kappa Mu Epsilon strives to maintain a spirit of collegiality among men and women interested in mathematics. Friendship, cooperative enterprise, and willing service are essential in this relationship.</a:t>
            </a:r>
          </a:p>
          <a:p>
            <a:pPr algn="l"/>
            <a:r>
              <a:rPr lang="en-US" sz="2800" dirty="0">
                <a:solidFill>
                  <a:schemeClr val="tx1"/>
                </a:solidFill>
                <a:latin typeface="Times New Roman" pitchFamily="18" charset="0"/>
                <a:cs typeface="Times New Roman" pitchFamily="18" charset="0"/>
              </a:rPr>
              <a:t>In brief, Kappa Mu Epsilon aspires to help you, as you will help others, to maintain a lasting interest in mathematics and its many contributions to society.</a:t>
            </a:r>
          </a:p>
          <a:p>
            <a:pPr algn="l"/>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790157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0"/>
            <a:ext cx="7772400" cy="2590799"/>
          </a:xfrm>
        </p:spPr>
        <p:txBody>
          <a:bodyPr>
            <a:normAutofit/>
          </a:bodyPr>
          <a:lstStyle/>
          <a:p>
            <a:r>
              <a:rPr lang="en-US" sz="3200" dirty="0">
                <a:latin typeface="Times New Roman" pitchFamily="18" charset="0"/>
                <a:cs typeface="Times New Roman" pitchFamily="18" charset="0"/>
              </a:rPr>
              <a:t>The name of this organization is</a:t>
            </a:r>
            <a:br>
              <a:rPr lang="en-US" sz="5300" dirty="0">
                <a:latin typeface="Times New Roman" pitchFamily="18" charset="0"/>
                <a:cs typeface="Times New Roman" pitchFamily="18" charset="0"/>
              </a:rPr>
            </a:br>
            <a:r>
              <a:rPr lang="en-US" sz="5300" dirty="0">
                <a:latin typeface="Times New Roman" pitchFamily="18" charset="0"/>
                <a:cs typeface="Times New Roman" pitchFamily="18" charset="0"/>
              </a:rPr>
              <a:t>Kappa Mu Epsilon</a:t>
            </a:r>
            <a:br>
              <a:rPr lang="en-US" sz="4800" dirty="0">
                <a:latin typeface="Times New Roman" pitchFamily="18" charset="0"/>
                <a:cs typeface="Times New Roman" pitchFamily="18" charset="0"/>
              </a:rPr>
            </a:br>
            <a:r>
              <a:rPr lang="en-US" sz="4000" dirty="0">
                <a:latin typeface="Times New Roman" pitchFamily="18" charset="0"/>
                <a:cs typeface="Times New Roman" pitchFamily="18" charset="0"/>
              </a:rPr>
              <a:t>National Mathematics Honor Society</a:t>
            </a:r>
          </a:p>
        </p:txBody>
      </p:sp>
      <p:sp>
        <p:nvSpPr>
          <p:cNvPr id="5" name="Oval 6"/>
          <p:cNvSpPr>
            <a:spLocks noChangeArrowheads="1"/>
          </p:cNvSpPr>
          <p:nvPr/>
        </p:nvSpPr>
        <p:spPr bwMode="auto">
          <a:xfrm>
            <a:off x="880164" y="3238500"/>
            <a:ext cx="3286332" cy="3200400"/>
          </a:xfrm>
          <a:prstGeom prst="ellipse">
            <a:avLst/>
          </a:prstGeom>
          <a:noFill/>
          <a:ln w="76200">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Oval 5"/>
          <p:cNvSpPr>
            <a:spLocks noChangeArrowheads="1"/>
          </p:cNvSpPr>
          <p:nvPr/>
        </p:nvSpPr>
        <p:spPr bwMode="auto">
          <a:xfrm>
            <a:off x="1359693" y="3688556"/>
            <a:ext cx="2306637" cy="2255838"/>
          </a:xfrm>
          <a:prstGeom prst="ellipse">
            <a:avLst/>
          </a:prstGeom>
          <a:noFill/>
          <a:ln w="38100" cap="rnd">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WordArt 4"/>
          <p:cNvSpPr>
            <a:spLocks noChangeArrowheads="1" noChangeShapeType="1" noTextEdit="1"/>
          </p:cNvSpPr>
          <p:nvPr/>
        </p:nvSpPr>
        <p:spPr bwMode="auto">
          <a:xfrm>
            <a:off x="1199736" y="3553688"/>
            <a:ext cx="2610264" cy="2390706"/>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0020043"/>
              </a:avLst>
            </a:prstTxWarp>
          </a:bodyPr>
          <a:lstStyle/>
          <a:p>
            <a:pPr algn="ctr" rtl="0">
              <a:buNone/>
            </a:pPr>
            <a:r>
              <a:rPr lang="en-US" sz="3200" kern="10" spc="640" dirty="0">
                <a:ln w="9525">
                  <a:solidFill>
                    <a:srgbClr val="000000"/>
                  </a:solidFill>
                  <a:round/>
                  <a:headEnd/>
                  <a:tailEnd/>
                </a:ln>
                <a:solidFill>
                  <a:srgbClr val="000000"/>
                </a:solidFill>
                <a:effectLst/>
                <a:latin typeface="Arial Black"/>
              </a:rPr>
              <a:t>KAPPA MU EPSILON</a:t>
            </a:r>
          </a:p>
        </p:txBody>
      </p:sp>
      <p:sp>
        <p:nvSpPr>
          <p:cNvPr id="8" name="WordArt 3"/>
          <p:cNvSpPr>
            <a:spLocks noChangeArrowheads="1" noChangeShapeType="1" noTextEdit="1"/>
          </p:cNvSpPr>
          <p:nvPr/>
        </p:nvSpPr>
        <p:spPr bwMode="auto">
          <a:xfrm>
            <a:off x="1066800" y="3688557"/>
            <a:ext cx="2895600" cy="2559843"/>
          </a:xfrm>
          <a:prstGeom prst="rect">
            <a:avLst/>
          </a:prstGeom>
          <a:extLst>
            <a:ext uri="{AF507438-7753-43E0-B8FC-AC1667EBCBE1}">
              <a14:hiddenEffects xmlns:a14="http://schemas.microsoft.com/office/drawing/2010/main">
                <a:effectLst/>
              </a14:hiddenEffects>
            </a:ext>
          </a:extLst>
        </p:spPr>
        <p:txBody>
          <a:bodyPr wrap="none" fromWordArt="1">
            <a:prstTxWarp prst="textArchDown">
              <a:avLst>
                <a:gd name="adj" fmla="val 689309"/>
              </a:avLst>
            </a:prstTxWarp>
          </a:bodyPr>
          <a:lstStyle/>
          <a:p>
            <a:pPr algn="ctr" rtl="0">
              <a:buNone/>
            </a:pPr>
            <a:r>
              <a:rPr lang="en-US" kern="10" spc="560" dirty="0">
                <a:ln w="9525">
                  <a:solidFill>
                    <a:srgbClr val="000000"/>
                  </a:solidFill>
                  <a:round/>
                  <a:headEnd/>
                  <a:tailEnd/>
                </a:ln>
                <a:solidFill>
                  <a:srgbClr val="000000"/>
                </a:solidFill>
                <a:effectLst/>
                <a:latin typeface="Arial Black"/>
              </a:rPr>
              <a:t>FOUNDED 1931</a:t>
            </a:r>
          </a:p>
        </p:txBody>
      </p:sp>
      <p:sp>
        <p:nvSpPr>
          <p:cNvPr id="9" name="Rectangle 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 name="Rectangle 8"/>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nvGrpSpPr>
          <p:cNvPr id="12" name="Group 9"/>
          <p:cNvGrpSpPr>
            <a:grpSpLocks noChangeAspect="1"/>
          </p:cNvGrpSpPr>
          <p:nvPr/>
        </p:nvGrpSpPr>
        <p:grpSpPr bwMode="auto">
          <a:xfrm>
            <a:off x="1380330" y="3553689"/>
            <a:ext cx="2286000" cy="2286000"/>
            <a:chOff x="5829" y="2015"/>
            <a:chExt cx="3000" cy="3086"/>
          </a:xfrm>
        </p:grpSpPr>
        <p:sp>
          <p:nvSpPr>
            <p:cNvPr id="13" name="AutoShape 13"/>
            <p:cNvSpPr>
              <a:spLocks noChangeAspect="1" noChangeArrowheads="1" noTextEdit="1"/>
            </p:cNvSpPr>
            <p:nvPr/>
          </p:nvSpPr>
          <p:spPr bwMode="auto">
            <a:xfrm>
              <a:off x="5829" y="2015"/>
              <a:ext cx="3000" cy="308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AutoShape 12"/>
            <p:cNvSpPr>
              <a:spLocks noChangeArrowheads="1"/>
            </p:cNvSpPr>
            <p:nvPr/>
          </p:nvSpPr>
          <p:spPr bwMode="auto">
            <a:xfrm>
              <a:off x="6165" y="2527"/>
              <a:ext cx="2268" cy="2222"/>
            </a:xfrm>
            <a:prstGeom prst="star5">
              <a:avLst/>
            </a:prstGeom>
            <a:solidFill>
              <a:srgbClr val="FFFFFF">
                <a:alpha val="0"/>
              </a:srgbClr>
            </a:solidFill>
            <a:ln w="158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 name="AutoShape 11"/>
            <p:cNvSpPr>
              <a:spLocks noChangeArrowheads="1"/>
            </p:cNvSpPr>
            <p:nvPr/>
          </p:nvSpPr>
          <p:spPr bwMode="auto">
            <a:xfrm>
              <a:off x="5979" y="2323"/>
              <a:ext cx="2640" cy="2592"/>
            </a:xfrm>
            <a:prstGeom prst="star5">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8" name="Picture 10" descr="ros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72" y="3391"/>
              <a:ext cx="840" cy="818"/>
            </a:xfrm>
            <a:prstGeom prst="rect">
              <a:avLst/>
            </a:prstGeom>
            <a:noFill/>
            <a:extLst>
              <a:ext uri="{909E8E84-426E-40DD-AFC4-6F175D3DCCD1}">
                <a14:hiddenFill xmlns:a14="http://schemas.microsoft.com/office/drawing/2010/main">
                  <a:solidFill>
                    <a:srgbClr val="FFFFFF"/>
                  </a:solidFill>
                </a14:hiddenFill>
              </a:ext>
            </a:extLst>
          </p:spPr>
        </p:pic>
      </p:grpSp>
      <p:sp>
        <p:nvSpPr>
          <p:cNvPr id="17" name="Subtitle 2"/>
          <p:cNvSpPr txBox="1">
            <a:spLocks/>
          </p:cNvSpPr>
          <p:nvPr/>
        </p:nvSpPr>
        <p:spPr>
          <a:xfrm>
            <a:off x="4572000" y="3124200"/>
            <a:ext cx="4114800" cy="34290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dirty="0">
                <a:solidFill>
                  <a:schemeClr val="tx1"/>
                </a:solidFill>
                <a:latin typeface="Times New Roman" pitchFamily="18" charset="0"/>
                <a:cs typeface="Times New Roman" pitchFamily="18" charset="0"/>
              </a:rPr>
              <a:t>The seal is a five pointed star, enclosing the five-leaf rose, and encircled by the legend, "Kappa Mu Epsilon, Founded 1931.</a:t>
            </a:r>
          </a:p>
        </p:txBody>
      </p:sp>
    </p:spTree>
    <p:extLst>
      <p:ext uri="{BB962C8B-B14F-4D97-AF65-F5344CB8AC3E}">
        <p14:creationId xmlns:p14="http://schemas.microsoft.com/office/powerpoint/2010/main" val="3396773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8" grpId="0"/>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057275"/>
            <a:ext cx="4191000" cy="476250"/>
          </a:xfrm>
        </p:spPr>
        <p:txBody>
          <a:bodyPr>
            <a:noAutofit/>
          </a:bodyPr>
          <a:lstStyle/>
          <a:p>
            <a:pPr algn="l"/>
            <a:r>
              <a:rPr lang="en-US" sz="2800" dirty="0">
                <a:latin typeface="Times New Roman" pitchFamily="18" charset="0"/>
                <a:cs typeface="Times New Roman" pitchFamily="18" charset="0"/>
              </a:rPr>
              <a:t>The flower is the wild rose;</a:t>
            </a:r>
            <a:br>
              <a:rPr lang="en-US" sz="2800" dirty="0">
                <a:latin typeface="Times New Roman" pitchFamily="18" charset="0"/>
                <a:cs typeface="Times New Roman" pitchFamily="18" charset="0"/>
              </a:rPr>
            </a:br>
            <a:r>
              <a:rPr lang="en-US" sz="2200" dirty="0">
                <a:latin typeface="Times New Roman" pitchFamily="18" charset="0"/>
                <a:cs typeface="Times New Roman" pitchFamily="18" charset="0"/>
              </a:rPr>
              <a:t> </a:t>
            </a:r>
            <a:br>
              <a:rPr lang="en-US" sz="4800" dirty="0">
                <a:latin typeface="Times New Roman" pitchFamily="18" charset="0"/>
                <a:cs typeface="Times New Roman" pitchFamily="18" charset="0"/>
              </a:rPr>
            </a:br>
            <a:endParaRPr lang="en-US" sz="4000" dirty="0">
              <a:latin typeface="Times New Roman" pitchFamily="18" charset="0"/>
              <a:cs typeface="Times New Roman" pitchFamily="18" charset="0"/>
            </a:endParaRPr>
          </a:p>
        </p:txBody>
      </p:sp>
      <p:sp>
        <p:nvSpPr>
          <p:cNvPr id="10" name="Rectangle 8"/>
          <p:cNvSpPr>
            <a:spLocks noChangeArrowheads="1"/>
          </p:cNvSpPr>
          <p:nvPr/>
        </p:nvSpPr>
        <p:spPr bwMode="auto">
          <a:xfrm>
            <a:off x="0" y="15430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1" name="Rectangle 14"/>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2290" name="Picture 2" descr="\\evangel.edu\DFS\Staff\ToshD\My Documents\My Pictures\WildRos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800" y="1295400"/>
            <a:ext cx="2895600" cy="2171700"/>
          </a:xfrm>
          <a:prstGeom prst="rect">
            <a:avLst/>
          </a:prstGeom>
          <a:noFill/>
          <a:extLst>
            <a:ext uri="{909E8E84-426E-40DD-AFC4-6F175D3DCCD1}">
              <a14:hiddenFill xmlns:a14="http://schemas.microsoft.com/office/drawing/2010/main">
                <a:solidFill>
                  <a:srgbClr val="FFFFFF"/>
                </a:solidFill>
              </a14:hiddenFill>
            </a:ext>
          </a:extLst>
        </p:spPr>
      </p:pic>
      <p:sp>
        <p:nvSpPr>
          <p:cNvPr id="18" name="Title 1"/>
          <p:cNvSpPr txBox="1">
            <a:spLocks/>
          </p:cNvSpPr>
          <p:nvPr/>
        </p:nvSpPr>
        <p:spPr>
          <a:xfrm>
            <a:off x="5029200" y="457200"/>
            <a:ext cx="3810000" cy="3352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dirty="0">
                <a:latin typeface="Times New Roman" pitchFamily="18" charset="0"/>
                <a:cs typeface="Times New Roman" pitchFamily="18" charset="0"/>
              </a:rPr>
              <a:t>The badge of the Society is a pentagon with the sides slightly concave. In the upper half is the five-leaf rose; in the lower half are the Greek letters Kappa Mu Epsilon.</a:t>
            </a:r>
          </a:p>
        </p:txBody>
      </p:sp>
      <p:sp>
        <p:nvSpPr>
          <p:cNvPr id="19" name="Title 1"/>
          <p:cNvSpPr txBox="1">
            <a:spLocks/>
          </p:cNvSpPr>
          <p:nvPr/>
        </p:nvSpPr>
        <p:spPr>
          <a:xfrm>
            <a:off x="381000" y="3810000"/>
            <a:ext cx="4267200" cy="914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dirty="0">
                <a:latin typeface="Times New Roman" pitchFamily="18" charset="0"/>
                <a:cs typeface="Times New Roman" pitchFamily="18" charset="0"/>
              </a:rPr>
              <a:t>the colors are rose-pink and silver.</a:t>
            </a:r>
          </a:p>
        </p:txBody>
      </p:sp>
      <p:sp>
        <p:nvSpPr>
          <p:cNvPr id="3" name="Rectangle 2"/>
          <p:cNvSpPr/>
          <p:nvPr/>
        </p:nvSpPr>
        <p:spPr>
          <a:xfrm>
            <a:off x="1066800" y="5029200"/>
            <a:ext cx="1752600" cy="9906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2209800" y="5410200"/>
            <a:ext cx="1752600" cy="990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1" y="3733800"/>
            <a:ext cx="2209800" cy="2832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58877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29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2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8" grpId="0"/>
      <p:bldP spid="19" grpId="0"/>
      <p:bldP spid="3" grpId="0" animBg="1"/>
      <p:bldP spid="2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063" y="457200"/>
            <a:ext cx="3918728" cy="914400"/>
          </a:xfrm>
        </p:spPr>
        <p:txBody>
          <a:bodyPr>
            <a:normAutofit/>
          </a:bodyPr>
          <a:lstStyle/>
          <a:p>
            <a:r>
              <a:rPr lang="en-US" sz="5400" dirty="0">
                <a:latin typeface="Times New Roman" pitchFamily="18" charset="0"/>
                <a:cs typeface="Times New Roman" pitchFamily="18" charset="0"/>
              </a:rPr>
              <a:t>KME Crest</a:t>
            </a:r>
          </a:p>
        </p:txBody>
      </p:sp>
      <p:pic>
        <p:nvPicPr>
          <p:cNvPr id="1026" name="Picture 2" descr="\\evangel.edu\DFS\Staff\ToshD\My Documents\Kme\Graphics\Cres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1676399"/>
            <a:ext cx="3743124" cy="4572001"/>
          </a:xfrm>
          <a:prstGeom prst="rect">
            <a:avLst/>
          </a:prstGeom>
          <a:noFill/>
          <a:extLst>
            <a:ext uri="{909E8E84-426E-40DD-AFC4-6F175D3DCCD1}">
              <a14:hiddenFill xmlns:a14="http://schemas.microsoft.com/office/drawing/2010/main">
                <a:solidFill>
                  <a:srgbClr val="FFFFFF"/>
                </a:solidFill>
              </a14:hiddenFill>
            </a:ext>
          </a:extLst>
        </p:spPr>
      </p:pic>
      <p:sp>
        <p:nvSpPr>
          <p:cNvPr id="3" name="Oval 2"/>
          <p:cNvSpPr/>
          <p:nvPr/>
        </p:nvSpPr>
        <p:spPr>
          <a:xfrm>
            <a:off x="1528662" y="3657600"/>
            <a:ext cx="1295400" cy="1295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ubtitle 2"/>
          <p:cNvSpPr>
            <a:spLocks noGrp="1"/>
          </p:cNvSpPr>
          <p:nvPr>
            <p:ph type="subTitle" idx="1"/>
          </p:nvPr>
        </p:nvSpPr>
        <p:spPr>
          <a:xfrm>
            <a:off x="4267200" y="304800"/>
            <a:ext cx="4648200" cy="6400800"/>
          </a:xfrm>
        </p:spPr>
        <p:txBody>
          <a:bodyPr>
            <a:noAutofit/>
          </a:bodyPr>
          <a:lstStyle/>
          <a:p>
            <a:pPr algn="l">
              <a:spcBef>
                <a:spcPts val="0"/>
              </a:spcBef>
            </a:pPr>
            <a:r>
              <a:rPr lang="en-US" sz="1800" dirty="0">
                <a:solidFill>
                  <a:schemeClr val="tx1"/>
                </a:solidFill>
                <a:latin typeface="Times New Roman" pitchFamily="18" charset="0"/>
                <a:cs typeface="Times New Roman" pitchFamily="18" charset="0"/>
              </a:rPr>
              <a:t>The crest is a shield enclosing the five-pointed star. </a:t>
            </a:r>
          </a:p>
          <a:p>
            <a:pPr algn="l">
              <a:spcBef>
                <a:spcPts val="0"/>
              </a:spcBef>
            </a:pPr>
            <a:r>
              <a:rPr lang="en-US" sz="1800" dirty="0">
                <a:solidFill>
                  <a:schemeClr val="tx1"/>
                </a:solidFill>
                <a:latin typeface="Times New Roman" pitchFamily="18" charset="0"/>
                <a:cs typeface="Times New Roman" pitchFamily="18" charset="0"/>
              </a:rPr>
              <a:t>In the star is the graph of the rose, </a:t>
            </a:r>
            <a:r>
              <a:rPr lang="en-US" sz="1800" dirty="0">
                <a:solidFill>
                  <a:schemeClr val="tx1"/>
                </a:solidFill>
                <a:latin typeface="Times New Roman" pitchFamily="18" charset="0"/>
                <a:cs typeface="Times New Roman" pitchFamily="18" charset="0"/>
                <a:sym typeface="Symbol"/>
              </a:rPr>
              <a:t></a:t>
            </a:r>
            <a:r>
              <a:rPr lang="en-US" sz="1800" dirty="0">
                <a:solidFill>
                  <a:schemeClr val="tx1"/>
                </a:solidFill>
                <a:latin typeface="Times New Roman" pitchFamily="18" charset="0"/>
                <a:cs typeface="Times New Roman" pitchFamily="18" charset="0"/>
              </a:rPr>
              <a:t> = a sin 5</a:t>
            </a:r>
            <a:r>
              <a:rPr lang="en-US" sz="1800" dirty="0">
                <a:solidFill>
                  <a:schemeClr val="tx1"/>
                </a:solidFill>
                <a:latin typeface="Times New Roman" pitchFamily="18" charset="0"/>
                <a:cs typeface="Times New Roman" pitchFamily="18" charset="0"/>
                <a:sym typeface="Symbol"/>
              </a:rPr>
              <a:t></a:t>
            </a:r>
            <a:r>
              <a:rPr lang="en-US" sz="1800" dirty="0">
                <a:solidFill>
                  <a:schemeClr val="tx1"/>
                </a:solidFill>
                <a:latin typeface="Times New Roman" pitchFamily="18" charset="0"/>
                <a:cs typeface="Times New Roman" pitchFamily="18" charset="0"/>
              </a:rPr>
              <a:t>, which represents pure mathematics. </a:t>
            </a:r>
          </a:p>
          <a:p>
            <a:pPr algn="l">
              <a:spcBef>
                <a:spcPts val="0"/>
              </a:spcBef>
            </a:pPr>
            <a:r>
              <a:rPr lang="en-US" sz="1800" dirty="0">
                <a:solidFill>
                  <a:schemeClr val="tx1"/>
                </a:solidFill>
                <a:latin typeface="Times New Roman" pitchFamily="18" charset="0"/>
                <a:cs typeface="Times New Roman" pitchFamily="18" charset="0"/>
              </a:rPr>
              <a:t>Around the star are symbols indicative of the many areas using and influencing mathematics. </a:t>
            </a:r>
          </a:p>
          <a:p>
            <a:pPr algn="l">
              <a:spcBef>
                <a:spcPts val="0"/>
              </a:spcBef>
            </a:pPr>
            <a:r>
              <a:rPr lang="en-US" sz="1800" dirty="0">
                <a:solidFill>
                  <a:schemeClr val="tx1"/>
                </a:solidFill>
                <a:latin typeface="Times New Roman" pitchFamily="18" charset="0"/>
                <a:cs typeface="Times New Roman" pitchFamily="18" charset="0"/>
              </a:rPr>
              <a:t>At the upper right is a butterfly, for the life sciences; </a:t>
            </a:r>
          </a:p>
          <a:p>
            <a:pPr algn="l">
              <a:spcBef>
                <a:spcPts val="0"/>
              </a:spcBef>
            </a:pPr>
            <a:r>
              <a:rPr lang="en-US" sz="1800" dirty="0">
                <a:solidFill>
                  <a:schemeClr val="tx1"/>
                </a:solidFill>
                <a:latin typeface="Times New Roman" pitchFamily="18" charset="0"/>
                <a:cs typeface="Times New Roman" pitchFamily="18" charset="0"/>
              </a:rPr>
              <a:t>at the lower right is a moon with three stars, for the physical sciences; </a:t>
            </a:r>
          </a:p>
          <a:p>
            <a:pPr algn="l">
              <a:spcBef>
                <a:spcPts val="0"/>
              </a:spcBef>
            </a:pPr>
            <a:r>
              <a:rPr lang="en-US" sz="1800" dirty="0">
                <a:solidFill>
                  <a:schemeClr val="tx1"/>
                </a:solidFill>
                <a:latin typeface="Times New Roman" pitchFamily="18" charset="0"/>
                <a:cs typeface="Times New Roman" pitchFamily="18" charset="0"/>
              </a:rPr>
              <a:t>at the bottom is the symbol "S angle n", for business and economics; </a:t>
            </a:r>
          </a:p>
          <a:p>
            <a:pPr algn="l">
              <a:spcBef>
                <a:spcPts val="0"/>
              </a:spcBef>
            </a:pPr>
            <a:r>
              <a:rPr lang="en-US" sz="1800" dirty="0">
                <a:solidFill>
                  <a:schemeClr val="tx1"/>
                </a:solidFill>
                <a:latin typeface="Times New Roman" pitchFamily="18" charset="0"/>
                <a:cs typeface="Times New Roman" pitchFamily="18" charset="0"/>
              </a:rPr>
              <a:t>at the lower left is a shamrock beneath a slide rule, for engineering; </a:t>
            </a:r>
          </a:p>
          <a:p>
            <a:pPr algn="l">
              <a:spcBef>
                <a:spcPts val="0"/>
              </a:spcBef>
            </a:pPr>
            <a:r>
              <a:rPr lang="en-US" sz="1800" dirty="0">
                <a:solidFill>
                  <a:schemeClr val="tx1"/>
                </a:solidFill>
                <a:latin typeface="Times New Roman" pitchFamily="18" charset="0"/>
                <a:cs typeface="Times New Roman" pitchFamily="18" charset="0"/>
              </a:rPr>
              <a:t>at the upper left is the book of knowledge for the many other areas that rely on recorded mathematical truths. </a:t>
            </a:r>
          </a:p>
          <a:p>
            <a:pPr algn="l">
              <a:spcBef>
                <a:spcPts val="0"/>
              </a:spcBef>
            </a:pPr>
            <a:r>
              <a:rPr lang="en-US" sz="1800" dirty="0">
                <a:solidFill>
                  <a:schemeClr val="tx1"/>
                </a:solidFill>
                <a:latin typeface="Times New Roman" pitchFamily="18" charset="0"/>
                <a:cs typeface="Times New Roman" pitchFamily="18" charset="0"/>
              </a:rPr>
              <a:t>Above the shield is the design of the badge of the society. </a:t>
            </a:r>
          </a:p>
          <a:p>
            <a:pPr algn="l">
              <a:spcBef>
                <a:spcPts val="0"/>
              </a:spcBef>
            </a:pPr>
            <a:r>
              <a:rPr lang="en-US" sz="1800" dirty="0">
                <a:solidFill>
                  <a:schemeClr val="tx1"/>
                </a:solidFill>
                <a:latin typeface="Times New Roman" pitchFamily="18" charset="0"/>
                <a:cs typeface="Times New Roman" pitchFamily="18" charset="0"/>
              </a:rPr>
              <a:t>Below the shield is a streamer upon which is printed in Greek the Kappa Mu Epsilon motto, which may be translated: </a:t>
            </a:r>
            <a:r>
              <a:rPr lang="en-US" sz="1800" b="1" dirty="0">
                <a:solidFill>
                  <a:schemeClr val="tx1"/>
                </a:solidFill>
                <a:latin typeface="Times New Roman" pitchFamily="18" charset="0"/>
                <a:cs typeface="Times New Roman" pitchFamily="18" charset="0"/>
              </a:rPr>
              <a:t>"Develop an appreciation for the beauty in mathematics." </a:t>
            </a:r>
          </a:p>
        </p:txBody>
      </p:sp>
    </p:spTree>
    <p:extLst>
      <p:ext uri="{BB962C8B-B14F-4D97-AF65-F5344CB8AC3E}">
        <p14:creationId xmlns:p14="http://schemas.microsoft.com/office/powerpoint/2010/main" val="518650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childTnLst>
                                </p:cTn>
                              </p:par>
                              <p:par>
                                <p:cTn id="21" presetID="0" presetClass="path" presetSubtype="0" accel="50000" decel="50000" fill="hold" grpId="2" nodeType="withEffect">
                                  <p:stCondLst>
                                    <p:cond delay="0"/>
                                  </p:stCondLst>
                                  <p:childTnLst>
                                    <p:animMotion origin="layout" path="M 3.33333E-6 -3.82373E-6 L 0.07986 -0.13555 " pathEditMode="relative" rAng="0" ptsTypes="AA">
                                      <p:cBhvr>
                                        <p:cTn id="22" dur="2000" fill="hold"/>
                                        <p:tgtEl>
                                          <p:spTgt spid="3"/>
                                        </p:tgtEl>
                                        <p:attrNameLst>
                                          <p:attrName>ppt_x</p:attrName>
                                          <p:attrName>ppt_y</p:attrName>
                                        </p:attrNameLst>
                                      </p:cBhvr>
                                      <p:rCtr x="3993" y="-6778"/>
                                    </p:animMotion>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par>
                                <p:cTn id="27" presetID="0" presetClass="path" presetSubtype="0" accel="50000" decel="50000" fill="hold" grpId="3" nodeType="withEffect">
                                  <p:stCondLst>
                                    <p:cond delay="0"/>
                                  </p:stCondLst>
                                  <p:childTnLst>
                                    <p:animMotion origin="layout" path="M 0.07986 -0.13555 L 0.10365 0.03886 " pathEditMode="relative" rAng="0" ptsTypes="AA">
                                      <p:cBhvr>
                                        <p:cTn id="28" dur="2000" fill="hold"/>
                                        <p:tgtEl>
                                          <p:spTgt spid="3"/>
                                        </p:tgtEl>
                                        <p:attrNameLst>
                                          <p:attrName>ppt_x</p:attrName>
                                          <p:attrName>ppt_y</p:attrName>
                                        </p:attrNameLst>
                                      </p:cBhvr>
                                      <p:rCtr x="1181" y="8721"/>
                                    </p:animMotion>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txEl>
                                              <p:pRg st="5" end="5"/>
                                            </p:txEl>
                                          </p:spTgt>
                                        </p:tgtEl>
                                        <p:attrNameLst>
                                          <p:attrName>style.visibility</p:attrName>
                                        </p:attrNameLst>
                                      </p:cBhvr>
                                      <p:to>
                                        <p:strVal val="visible"/>
                                      </p:to>
                                    </p:set>
                                  </p:childTnLst>
                                </p:cTn>
                              </p:par>
                              <p:par>
                                <p:cTn id="33" presetID="42" presetClass="path" presetSubtype="0" accel="50000" decel="50000" fill="hold" grpId="4" nodeType="withEffect">
                                  <p:stCondLst>
                                    <p:cond delay="0"/>
                                  </p:stCondLst>
                                  <p:childTnLst>
                                    <p:animMotion origin="layout" path="M 0.10365 0.03886 L 0.00556 0.1455 " pathEditMode="relative" rAng="0" ptsTypes="AA">
                                      <p:cBhvr>
                                        <p:cTn id="34" dur="2000" fill="hold"/>
                                        <p:tgtEl>
                                          <p:spTgt spid="3"/>
                                        </p:tgtEl>
                                        <p:attrNameLst>
                                          <p:attrName>ppt_x</p:attrName>
                                          <p:attrName>ppt_y</p:attrName>
                                        </p:attrNameLst>
                                      </p:cBhvr>
                                      <p:rCtr x="-4913" y="5320"/>
                                    </p:animMotion>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6" end="6"/>
                                            </p:txEl>
                                          </p:spTgt>
                                        </p:tgtEl>
                                        <p:attrNameLst>
                                          <p:attrName>style.visibility</p:attrName>
                                        </p:attrNameLst>
                                      </p:cBhvr>
                                      <p:to>
                                        <p:strVal val="visible"/>
                                      </p:to>
                                    </p:set>
                                  </p:childTnLst>
                                </p:cTn>
                              </p:par>
                              <p:par>
                                <p:cTn id="39" presetID="42" presetClass="path" presetSubtype="0" accel="50000" decel="50000" fill="hold" grpId="5" nodeType="withEffect">
                                  <p:stCondLst>
                                    <p:cond delay="0"/>
                                  </p:stCondLst>
                                  <p:childTnLst>
                                    <p:animMotion origin="layout" path="M 0.00556 0.14527 L -0.10469 0.04997 " pathEditMode="relative" rAng="0" ptsTypes="AA">
                                      <p:cBhvr>
                                        <p:cTn id="40" dur="2000" fill="hold"/>
                                        <p:tgtEl>
                                          <p:spTgt spid="3"/>
                                        </p:tgtEl>
                                        <p:attrNameLst>
                                          <p:attrName>ppt_x</p:attrName>
                                          <p:attrName>ppt_y</p:attrName>
                                        </p:attrNameLst>
                                      </p:cBhvr>
                                      <p:rCtr x="-5521" y="-4765"/>
                                    </p:animMotion>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
                                            <p:txEl>
                                              <p:pRg st="7" end="7"/>
                                            </p:txEl>
                                          </p:spTgt>
                                        </p:tgtEl>
                                        <p:attrNameLst>
                                          <p:attrName>style.visibility</p:attrName>
                                        </p:attrNameLst>
                                      </p:cBhvr>
                                      <p:to>
                                        <p:strVal val="visible"/>
                                      </p:to>
                                    </p:set>
                                  </p:childTnLst>
                                </p:cTn>
                              </p:par>
                              <p:par>
                                <p:cTn id="45" presetID="42" presetClass="path" presetSubtype="0" accel="50000" decel="50000" fill="hold" grpId="6" nodeType="withEffect">
                                  <p:stCondLst>
                                    <p:cond delay="0"/>
                                  </p:stCondLst>
                                  <p:childTnLst>
                                    <p:animMotion origin="layout" path="M -0.10469 0.04997 L -0.08802 -0.12769 " pathEditMode="relative" rAng="0" ptsTypes="AA">
                                      <p:cBhvr>
                                        <p:cTn id="46" dur="2000" fill="hold"/>
                                        <p:tgtEl>
                                          <p:spTgt spid="3"/>
                                        </p:tgtEl>
                                        <p:attrNameLst>
                                          <p:attrName>ppt_x</p:attrName>
                                          <p:attrName>ppt_y</p:attrName>
                                        </p:attrNameLst>
                                      </p:cBhvr>
                                      <p:rCtr x="833" y="-8883"/>
                                    </p:animMotion>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txEl>
                                              <p:pRg st="8" end="8"/>
                                            </p:txEl>
                                          </p:spTgt>
                                        </p:tgtEl>
                                        <p:attrNameLst>
                                          <p:attrName>style.visibility</p:attrName>
                                        </p:attrNameLst>
                                      </p:cBhvr>
                                      <p:to>
                                        <p:strVal val="visible"/>
                                      </p:to>
                                    </p:set>
                                  </p:childTnLst>
                                </p:cTn>
                              </p:par>
                              <p:par>
                                <p:cTn id="51" presetID="42" presetClass="path" presetSubtype="0" accel="50000" decel="50000" fill="hold" grpId="7" nodeType="withEffect">
                                  <p:stCondLst>
                                    <p:cond delay="0"/>
                                  </p:stCondLst>
                                  <p:childTnLst>
                                    <p:animMotion origin="layout" path="M -0.08802 -0.12769 L -0.00469 -0.32755 " pathEditMode="relative" rAng="0" ptsTypes="AA">
                                      <p:cBhvr>
                                        <p:cTn id="52" dur="2000" fill="hold"/>
                                        <p:tgtEl>
                                          <p:spTgt spid="3"/>
                                        </p:tgtEl>
                                        <p:attrNameLst>
                                          <p:attrName>ppt_x</p:attrName>
                                          <p:attrName>ppt_y</p:attrName>
                                        </p:attrNameLst>
                                      </p:cBhvr>
                                      <p:rCtr x="4167" y="-9993"/>
                                    </p:animMotion>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5">
                                            <p:txEl>
                                              <p:pRg st="9" end="9"/>
                                            </p:txEl>
                                          </p:spTgt>
                                        </p:tgtEl>
                                        <p:attrNameLst>
                                          <p:attrName>style.visibility</p:attrName>
                                        </p:attrNameLst>
                                      </p:cBhvr>
                                      <p:to>
                                        <p:strVal val="visible"/>
                                      </p:to>
                                    </p:set>
                                  </p:childTnLst>
                                </p:cTn>
                              </p:par>
                              <p:par>
                                <p:cTn id="57" presetID="42" presetClass="path" presetSubtype="0" accel="50000" decel="50000" fill="hold" grpId="8" nodeType="withEffect">
                                  <p:stCondLst>
                                    <p:cond delay="0"/>
                                  </p:stCondLst>
                                  <p:childTnLst>
                                    <p:animMotion origin="layout" path="M -0.00469 -0.32755 L 0.00365 0.26116 " pathEditMode="relative" rAng="0" ptsTypes="AA">
                                      <p:cBhvr>
                                        <p:cTn id="58" dur="2000" fill="hold"/>
                                        <p:tgtEl>
                                          <p:spTgt spid="3"/>
                                        </p:tgtEl>
                                        <p:attrNameLst>
                                          <p:attrName>ppt_x</p:attrName>
                                          <p:attrName>ppt_y</p:attrName>
                                        </p:attrNameLst>
                                      </p:cBhvr>
                                      <p:rCtr x="417" y="29424"/>
                                    </p:animMotion>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animBg="1"/>
      <p:bldP spid="3" grpId="2" animBg="1"/>
      <p:bldP spid="3" grpId="3" animBg="1"/>
      <p:bldP spid="3" grpId="4" animBg="1"/>
      <p:bldP spid="3" grpId="5" animBg="1"/>
      <p:bldP spid="3" grpId="6" animBg="1"/>
      <p:bldP spid="3" grpId="7" animBg="1"/>
      <p:bldP spid="3" grpId="8" animBg="1"/>
      <p:bldP spid="5"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1305</TotalTime>
  <Words>709</Words>
  <Application>Microsoft Office PowerPoint</Application>
  <PresentationFormat>On-screen Show (4:3)</PresentationFormat>
  <Paragraphs>37</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Arial Black</vt:lpstr>
      <vt:lpstr>Calibri</vt:lpstr>
      <vt:lpstr>Old English Text MT</vt:lpstr>
      <vt:lpstr>Times New Roman</vt:lpstr>
      <vt:lpstr>Office Theme</vt:lpstr>
      <vt:lpstr>Kappa Mu Epsilon</vt:lpstr>
      <vt:lpstr>History and Ideals</vt:lpstr>
      <vt:lpstr>History and Ideals</vt:lpstr>
      <vt:lpstr>The Purposes of KME</vt:lpstr>
      <vt:lpstr>The Purposes of KME</vt:lpstr>
      <vt:lpstr>The Purposes of KME</vt:lpstr>
      <vt:lpstr>The name of this organization is Kappa Mu Epsilon National Mathematics Honor Society</vt:lpstr>
      <vt:lpstr>The flower is the wild rose;   </vt:lpstr>
      <vt:lpstr>KME Crest</vt:lpstr>
      <vt:lpstr>Kappa Mu Epsilon</vt:lpstr>
    </vt:vector>
  </TitlesOfParts>
  <Company>Evangel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Kappa Mu Epsilon</dc:title>
  <dc:creator>Don Tosh</dc:creator>
  <cp:lastModifiedBy>Snow, Dr. John</cp:lastModifiedBy>
  <cp:revision>23</cp:revision>
  <dcterms:created xsi:type="dcterms:W3CDTF">2012-04-09T19:52:22Z</dcterms:created>
  <dcterms:modified xsi:type="dcterms:W3CDTF">2024-04-05T22:18:47Z</dcterms:modified>
</cp:coreProperties>
</file>